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381" r:id="rId3"/>
    <p:sldId id="391" r:id="rId4"/>
    <p:sldId id="392" r:id="rId5"/>
    <p:sldId id="406" r:id="rId6"/>
    <p:sldId id="393" r:id="rId7"/>
    <p:sldId id="402" r:id="rId8"/>
    <p:sldId id="394" r:id="rId9"/>
    <p:sldId id="395" r:id="rId10"/>
    <p:sldId id="400" r:id="rId11"/>
    <p:sldId id="396" r:id="rId12"/>
    <p:sldId id="401" r:id="rId13"/>
    <p:sldId id="405" r:id="rId14"/>
    <p:sldId id="397" r:id="rId15"/>
    <p:sldId id="403" r:id="rId16"/>
    <p:sldId id="398" r:id="rId17"/>
    <p:sldId id="404" r:id="rId18"/>
    <p:sldId id="407" r:id="rId19"/>
    <p:sldId id="408" r:id="rId20"/>
    <p:sldId id="409" r:id="rId21"/>
    <p:sldId id="410" r:id="rId22"/>
    <p:sldId id="390" r:id="rId23"/>
    <p:sldId id="363" r:id="rId24"/>
    <p:sldId id="271" r:id="rId25"/>
    <p:sldId id="374" r:id="rId26"/>
    <p:sldId id="257" r:id="rId27"/>
    <p:sldId id="269" r:id="rId28"/>
    <p:sldId id="259" r:id="rId29"/>
    <p:sldId id="298" r:id="rId30"/>
    <p:sldId id="266" r:id="rId31"/>
    <p:sldId id="344" r:id="rId32"/>
  </p:sldIdLst>
  <p:sldSz cx="12192000" cy="6858000"/>
  <p:notesSz cx="6858000" cy="9144000"/>
  <p:defaultTextStyle>
    <a:defPPr>
      <a:defRPr lang="en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247"/>
    <p:restoredTop sz="77551"/>
  </p:normalViewPr>
  <p:slideViewPr>
    <p:cSldViewPr snapToGrid="0" snapToObjects="1">
      <p:cViewPr varScale="1">
        <p:scale>
          <a:sx n="98" d="100"/>
          <a:sy n="98" d="100"/>
        </p:scale>
        <p:origin x="11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tiff>
</file>

<file path=ppt/media/image11.png>
</file>

<file path=ppt/media/image12.jpeg>
</file>

<file path=ppt/media/image13.jpg>
</file>

<file path=ppt/media/image14.tiff>
</file>

<file path=ppt/media/image2.svg>
</file>

<file path=ppt/media/image3.png>
</file>

<file path=ppt/media/image4.png>
</file>

<file path=ppt/media/image5.png>
</file>

<file path=ppt/media/image6.pn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FF84C9-E7E9-1B44-A030-4A17DF4495AB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2127E8-7B82-4540-BC86-490B281DF2EB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84955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489478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6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753197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docs.cloudposse.com</a:t>
            </a:r>
            <a:r>
              <a:rPr lang="en-US" dirty="0"/>
              <a:t>/reference/best-practices/terraform-best-practices/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14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89389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Checkmarx</a:t>
            </a:r>
            <a:r>
              <a:rPr lang="en-US" dirty="0"/>
              <a:t>/</a:t>
            </a:r>
            <a:r>
              <a:rPr lang="en-US" dirty="0" err="1"/>
              <a:t>kics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16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374986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17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939154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25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7315746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42D62-604A-554F-A171-B75FA67BCE1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419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C55FF-0F3D-1D44-BF7C-05C1747CD9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B85CC-FBF3-3C4B-BB4F-45A08CBD00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512D2-85B1-DF4F-A301-F80D36ABE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699A7-ED64-AD4B-B3AE-5A42D704F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4B89F-E24A-9048-98FA-B1493C768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558169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DCD98-9EF5-7746-8B77-CBCB8FA95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5D5917-C696-A542-AE8A-121ED0BAE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53F99-7EEA-274A-A1CE-F056A5BC4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90D0C-C901-F84E-AA67-B8CA4E23F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1469B-A784-F940-AE21-41097A6FE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3386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DDAEBB-7853-4D41-8623-872B1CA2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137D46-9C09-5D47-A378-650AED6699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DD0C01-2F9D-7242-94ED-C345F4E53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F67D1-A13C-BE4F-A29D-C0D2BE7A4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93845-B584-AE43-ADAD-0D2DB6975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833716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768FD-C24E-4844-B559-06BC663AB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1F579-3BC3-CD47-9AB0-BB7AA045A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4132C-8301-C04A-9B1A-23B08B315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05B95-EB03-1849-83DC-0E4031858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7E3FE-6BBD-664F-B6A0-A2CED1F78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47608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C4119-32CF-F443-88A5-2B53565D6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0EB9C-8441-7941-B2B4-61BF3648B6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27041D-F9A7-FA4F-9E65-DEB61B1E6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12357-32A8-AE4F-945D-6DF7E693F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145E-F1A2-CA4B-BE3D-49374339F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6089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7D3B6-6510-0C4A-AD01-948929584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459AC-CCF3-D04A-BF29-6DA882A233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FC2A9E-48A8-A34C-B894-7FAD2A3FF9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9405FF-1AAA-414C-9DC2-7CD9F4993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851713-C656-DF48-854D-0C12904B4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38A7EC-515B-5B4A-849F-EC95C3A92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31586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0B76C-DCBA-CB43-B712-BBF730D71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6E79C3-D904-EC4F-90E5-8D553D9FEA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537F93-A870-1B42-A583-2B775E90E3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4B31AC-44B0-3544-9614-BA98967FB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B93CE7-3B59-A44F-9AEC-C9A0AD6A0F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9759E0-CE0E-B544-8031-683AB08D0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18CFEA-3BDF-7144-8278-FCE0FC203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F31ABA-E9DD-4943-BFD7-E663D40B6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60898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BE40C-713A-E746-990D-3C42E29CF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0AD0B3-8AFC-E740-A340-DE2750DF3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A0E8F9-3487-8846-B1CD-2537CDC92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4BA77F-3A9A-AD41-A587-A1A4FD521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68857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A7A6C9-A932-4543-BC5E-83F3F516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0678D7-5615-7E4F-8ED7-340F30C3B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9A493E-037C-9745-A959-C9F50CF28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5175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B2130-D961-104C-94CC-6E94477CD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18061-0848-5043-AA65-43DA029F7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2F569A-CE67-AD4A-A468-573E3E204D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1AC72A-97B6-9443-9177-31906B387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52373E-4740-454B-832F-BA93CF1EC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9BE550-30B9-3E49-A123-80B8D4A25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26476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355F7-9ADC-2943-9561-FBAC255F6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1E7BCC-06E7-7647-97BE-97F5FA8127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5E8BD4-41FE-1D44-940C-01C4139B8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3E1708-A03D-AB41-BF6D-F391F4EFF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CD640C-78DF-9945-8CBA-9122FB6E7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2C6E9F-10F9-DB4A-8C1F-3982CB3EF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18955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4CE32B-0812-7A42-8C90-3CAE7E540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38C9C-7B30-2D4D-8D95-EF90CFF5F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7EA2B-E28C-EB40-A660-3A68FB031C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D682D-9EE7-D441-A070-21DE31B14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509A0-DF95-8341-A211-0D229D4FA9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978567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registry.terraform.io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hashicorp.com/terraform/plugin/sdkv2/best-practices/naming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open-policy-agent/conftest/tree/master/examples/hcl2" TargetMode="External"/><Relationship Id="rId3" Type="http://schemas.openxmlformats.org/officeDocument/2006/relationships/hyperlink" Target="https://github.com/terraform-linters/tflint" TargetMode="External"/><Relationship Id="rId7" Type="http://schemas.openxmlformats.org/officeDocument/2006/relationships/hyperlink" Target="https://github.com/infracost/infracos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ntonbabenko/terraform-cost-estimation" TargetMode="External"/><Relationship Id="rId5" Type="http://schemas.openxmlformats.org/officeDocument/2006/relationships/hyperlink" Target="https://github.com/bridgecrewio/checkov/" TargetMode="External"/><Relationship Id="rId4" Type="http://schemas.openxmlformats.org/officeDocument/2006/relationships/hyperlink" Target="https://github.com/aquasecurity/tfsec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unatlantis/atlanti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rnh.se/9b76ed375u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hyperlink" Target="https://upload.wikimedia.org/wikipedia/commons/3/3a/OODA.Boyd.svg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hashicorp.com/terraform/language/settings/backends/s3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https://developer.hashicorp.com/terraform/language/settings/backends/azurerm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46CA8-4492-7F42-A6EC-4CDAAF2B95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606731"/>
            <a:ext cx="12318274" cy="259950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l-PL" sz="5400" dirty="0">
                <a:latin typeface="Work Sans" pitchFamily="2" charset="77"/>
              </a:rPr>
              <a:t>Najlepsze praktyki dla </a:t>
            </a:r>
            <a:r>
              <a:rPr lang="pl-PL" sz="5400" dirty="0" err="1">
                <a:latin typeface="Work Sans" pitchFamily="2" charset="77"/>
              </a:rPr>
              <a:t>Infrastructure</a:t>
            </a:r>
            <a:r>
              <a:rPr lang="pl-PL" sz="5400" dirty="0">
                <a:latin typeface="Work Sans" pitchFamily="2" charset="77"/>
              </a:rPr>
              <a:t>-as-a-</a:t>
            </a:r>
            <a:r>
              <a:rPr lang="pl-PL" sz="5400" dirty="0" err="1">
                <a:latin typeface="Work Sans" pitchFamily="2" charset="77"/>
              </a:rPr>
              <a:t>Code</a:t>
            </a:r>
            <a:br>
              <a:rPr lang="pl-PL" sz="5400" dirty="0">
                <a:latin typeface="Work Sans" pitchFamily="2" charset="77"/>
              </a:rPr>
            </a:br>
            <a:r>
              <a:rPr lang="pl-PL" sz="5400" dirty="0">
                <a:latin typeface="Work Sans" pitchFamily="2" charset="77"/>
              </a:rPr>
              <a:t>na przykładzie </a:t>
            </a:r>
            <a:r>
              <a:rPr lang="pl-PL" sz="5400" dirty="0" err="1">
                <a:latin typeface="Work Sans" pitchFamily="2" charset="77"/>
              </a:rPr>
              <a:t>Terraforma</a:t>
            </a:r>
            <a:endParaRPr lang="pl-PL" sz="5400" dirty="0">
              <a:latin typeface="Work Sans" pitchFamily="2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00CC25-509C-F842-8190-9CFC390D2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756747"/>
            <a:ext cx="9144000" cy="646386"/>
          </a:xfrm>
        </p:spPr>
        <p:txBody>
          <a:bodyPr>
            <a:normAutofit fontScale="92500" lnSpcReduction="10000"/>
          </a:bodyPr>
          <a:lstStyle/>
          <a:p>
            <a:r>
              <a:rPr lang="en-PL" dirty="0">
                <a:latin typeface="Work Sans" pitchFamily="2" charset="77"/>
              </a:rPr>
              <a:t>Wojciech Barczyński</a:t>
            </a:r>
            <a:br>
              <a:rPr lang="en-PL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VP of Engineering</a:t>
            </a:r>
            <a:endParaRPr lang="en-PL" dirty="0">
              <a:latin typeface="Work Sans" pitchFamily="2" charset="77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BD16976-F74D-3959-5BBB-68B0EB49F6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48033" y="5629269"/>
            <a:ext cx="2095931" cy="648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77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B8201-6618-F5D9-0C2B-81430794D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latin typeface="Work Sans" pitchFamily="2" charset="77"/>
              </a:rPr>
              <a:t>2. Struktura projektu 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92398-0727-1C99-5D28-4C41FF466B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/>
              <a:t>Pamiętaj </a:t>
            </a:r>
            <a:r>
              <a:rPr lang="pl-PL" dirty="0" err="1"/>
              <a:t>Copy&amp;Paste</a:t>
            </a:r>
            <a:r>
              <a:rPr lang="pl-PL" dirty="0"/>
              <a:t> jest najprostszym długiem do spłacenia;</a:t>
            </a:r>
          </a:p>
          <a:p>
            <a:pPr>
              <a:lnSpc>
                <a:spcPct val="150000"/>
              </a:lnSpc>
            </a:pPr>
            <a:r>
              <a:rPr lang="pl-PL" dirty="0"/>
              <a:t>Nie musisz od dnia zero, budować swoje własne moduły;</a:t>
            </a:r>
          </a:p>
          <a:p>
            <a:pPr>
              <a:lnSpc>
                <a:spcPct val="150000"/>
              </a:lnSpc>
            </a:pPr>
            <a:r>
              <a:rPr lang="pl-PL" dirty="0"/>
              <a:t>Wykorzystuj dostępne moduły na </a:t>
            </a:r>
            <a:r>
              <a:rPr lang="pl-PL" dirty="0">
                <a:hlinkClick r:id="rId2"/>
              </a:rPr>
              <a:t>terraform registry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58676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FB9DD-195D-55C5-478C-1210D71CF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3. Wielkość stanu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99D57-E28F-413A-19A1-B55A8DA91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Najmniejszy możliwy, na przykład, per komponent;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Unikać czytania wartości z innych stanów (</a:t>
            </a:r>
            <a:r>
              <a:rPr lang="pl-PL" dirty="0" err="1">
                <a:latin typeface="Work Sans" pitchFamily="2" charset="77"/>
              </a:rPr>
              <a:t>Terragrunt</a:t>
            </a:r>
            <a:r>
              <a:rPr lang="pl-PL" dirty="0">
                <a:latin typeface="Work Sans" pitchFamily="2" charset="77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Przy braku ostrożności,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bardzo łatwo o </a:t>
            </a:r>
            <a:r>
              <a:rPr lang="pl-PL" dirty="0" err="1">
                <a:latin typeface="Work Sans" pitchFamily="2" charset="77"/>
              </a:rPr>
              <a:t>rigid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infrastructure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77171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FB9DD-195D-55C5-478C-1210D71CF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3. Wielkość stanu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99D57-E28F-413A-19A1-B55A8DA91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Unikać: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jeden stan dla środowiska;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muszę mieć dostęp wysokie uprawnienia,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żeby postawić service-a.</a:t>
            </a:r>
          </a:p>
        </p:txBody>
      </p:sp>
    </p:spTree>
    <p:extLst>
      <p:ext uri="{BB962C8B-B14F-4D97-AF65-F5344CB8AC3E}">
        <p14:creationId xmlns:p14="http://schemas.microsoft.com/office/powerpoint/2010/main" val="2328999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C983F-9FE2-D956-DC82-BF9942ABE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4. Naming conventions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2B800-528E-B3AD-4A6C-1DEFFB912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Podążaj za wskazówkami z </a:t>
            </a:r>
            <a:r>
              <a:rPr lang="pl-PL" dirty="0">
                <a:latin typeface="Work Sans" pitchFamily="2" charset="77"/>
                <a:hlinkClick r:id="rId2"/>
              </a:rPr>
              <a:t>dokumentacji Terraforma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2505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AAB1B-5E84-8933-B008-CB7D88226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5. </a:t>
            </a:r>
            <a:r>
              <a:rPr lang="pl-PL" dirty="0" err="1">
                <a:latin typeface="Work Sans" pitchFamily="2" charset="77"/>
              </a:rPr>
              <a:t>Pinning</a:t>
            </a:r>
            <a:r>
              <a:rPr lang="pl-PL" dirty="0">
                <a:latin typeface="Work Sans" pitchFamily="2" charset="77"/>
              </a:rPr>
              <a:t> wersji dla wszystkiego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2432E-B9F2-98F2-1476-1484D5AFA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Providers – minimum version</a:t>
            </a:r>
          </a:p>
          <a:p>
            <a:r>
              <a:rPr lang="pl-PL" dirty="0" err="1">
                <a:latin typeface="Work Sans" pitchFamily="2" charset="77"/>
              </a:rPr>
              <a:t>Modules</a:t>
            </a:r>
            <a:endParaRPr lang="pl-PL" dirty="0">
              <a:latin typeface="Work Sans" pitchFamily="2" charset="77"/>
            </a:endParaRPr>
          </a:p>
          <a:p>
            <a:r>
              <a:rPr lang="pl-PL" dirty="0">
                <a:latin typeface="Work Sans" pitchFamily="2" charset="77"/>
              </a:rPr>
              <a:t>Wersji </a:t>
            </a:r>
            <a:r>
              <a:rPr lang="pl-PL" dirty="0" err="1">
                <a:latin typeface="Work Sans" pitchFamily="2" charset="77"/>
              </a:rPr>
              <a:t>Terraforma</a:t>
            </a:r>
            <a:endParaRPr lang="pl-PL" dirty="0">
              <a:latin typeface="Work Sans" pitchFamily="2" charset="77"/>
            </a:endParaRP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8192E68-C2A2-ACD3-0573-B2AD4209D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6959" y="2432050"/>
            <a:ext cx="4076700" cy="199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618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C9E1F-7E39-434F-BDC2-1806388AB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6. </a:t>
            </a:r>
            <a:r>
              <a:rPr lang="pl-PL" dirty="0">
                <a:latin typeface="Work Sans" pitchFamily="2" charset="77"/>
              </a:rPr>
              <a:t>Narzędzia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540D2-5D62-160E-1C9B-82B830C26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 err="1">
                <a:latin typeface="Work Sans" pitchFamily="2" charset="77"/>
              </a:rPr>
              <a:t>terraform</a:t>
            </a:r>
            <a:r>
              <a:rPr lang="pl-PL" dirty="0">
                <a:latin typeface="Work Sans" pitchFamily="2" charset="77"/>
              </a:rPr>
              <a:t> plan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daje nam możliwość sprawdzenia zmian przed ich zaaplikowaniem</a:t>
            </a:r>
          </a:p>
        </p:txBody>
      </p:sp>
    </p:spTree>
    <p:extLst>
      <p:ext uri="{BB962C8B-B14F-4D97-AF65-F5344CB8AC3E}">
        <p14:creationId xmlns:p14="http://schemas.microsoft.com/office/powerpoint/2010/main" val="1534836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B0FC-DF33-BF4A-AE9C-FF811DA7F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6. </a:t>
            </a:r>
            <a:r>
              <a:rPr lang="pl-PL" dirty="0">
                <a:latin typeface="Work Sans" pitchFamily="2" charset="77"/>
              </a:rPr>
              <a:t>Narzędzia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A67F0-C74D-9209-0C16-2D75FCB1F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>
                <a:latin typeface="Work Sans" pitchFamily="2" charset="77"/>
              </a:rPr>
              <a:t>Warto dodać do CI/CD / git .</a:t>
            </a:r>
            <a:r>
              <a:rPr lang="pl-PL" dirty="0" err="1">
                <a:latin typeface="Work Sans" pitchFamily="2" charset="77"/>
              </a:rPr>
              <a:t>pre-commit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 marL="514350" indent="-514350">
              <a:buAutoNum type="arabicPeriod"/>
            </a:pPr>
            <a:r>
              <a:rPr lang="pl-PL" dirty="0">
                <a:latin typeface="Work Sans" pitchFamily="2" charset="77"/>
              </a:rPr>
              <a:t>Formatowanie: </a:t>
            </a:r>
            <a:r>
              <a:rPr lang="pl-PL" b="0" i="0" u="none" strike="noStrike" dirty="0" err="1">
                <a:effectLst/>
                <a:latin typeface="Work Sans" pitchFamily="2" charset="77"/>
              </a:rPr>
              <a:t>terraform</a:t>
            </a:r>
            <a:r>
              <a:rPr lang="pl-PL" b="0" i="0" u="none" strike="noStrike" dirty="0">
                <a:effectLst/>
                <a:latin typeface="Work Sans" pitchFamily="2" charset="77"/>
              </a:rPr>
              <a:t> </a:t>
            </a:r>
            <a:r>
              <a:rPr lang="pl-PL" b="0" i="0" u="none" strike="noStrike" dirty="0" err="1">
                <a:effectLst/>
                <a:latin typeface="Work Sans" pitchFamily="2" charset="77"/>
              </a:rPr>
              <a:t>fmt</a:t>
            </a:r>
            <a:endParaRPr lang="pl-PL" b="0" i="0" u="none" strike="noStrike" dirty="0">
              <a:effectLst/>
              <a:latin typeface="Work Sans" pitchFamily="2" charset="77"/>
            </a:endParaRP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pl-PL" dirty="0" err="1">
                <a:latin typeface="Work Sans" pitchFamily="2" charset="77"/>
              </a:rPr>
              <a:t>Linting</a:t>
            </a:r>
            <a:r>
              <a:rPr lang="pl-PL" dirty="0">
                <a:latin typeface="Work Sans" pitchFamily="2" charset="77"/>
              </a:rPr>
              <a:t>: </a:t>
            </a:r>
            <a:r>
              <a:rPr lang="pl-PL" dirty="0">
                <a:latin typeface="Work Sans" pitchFamily="2" charset="77"/>
                <a:hlinkClick r:id="rId3"/>
              </a:rPr>
              <a:t>tflint</a:t>
            </a:r>
            <a:endParaRPr lang="pl-PL" b="0" i="0" u="none" strike="noStrike" dirty="0">
              <a:effectLst/>
              <a:latin typeface="Work Sans" pitchFamily="2" charset="77"/>
            </a:endParaRPr>
          </a:p>
          <a:p>
            <a:pPr marL="514350" indent="-514350">
              <a:buAutoNum type="arabicPeriod"/>
            </a:pPr>
            <a:r>
              <a:rPr lang="pl-PL" dirty="0">
                <a:latin typeface="Work Sans" pitchFamily="2" charset="77"/>
              </a:rPr>
              <a:t>Bezpieczeństwo: </a:t>
            </a:r>
            <a:r>
              <a:rPr lang="pl-PL" dirty="0">
                <a:latin typeface="Work Sans" pitchFamily="2" charset="77"/>
                <a:hlinkClick r:id="rId4"/>
              </a:rPr>
              <a:t>tfsec</a:t>
            </a:r>
            <a:r>
              <a:rPr lang="pl-PL" dirty="0">
                <a:latin typeface="Work Sans" pitchFamily="2" charset="77"/>
              </a:rPr>
              <a:t> &amp; </a:t>
            </a:r>
            <a:r>
              <a:rPr lang="pl-PL" dirty="0">
                <a:latin typeface="Work Sans" pitchFamily="2" charset="77"/>
                <a:hlinkClick r:id="rId5"/>
              </a:rPr>
              <a:t>checkcov</a:t>
            </a:r>
            <a:endParaRPr lang="pl-PL" dirty="0">
              <a:latin typeface="Work Sans" pitchFamily="2" charset="77"/>
            </a:endParaRPr>
          </a:p>
          <a:p>
            <a:pPr marL="514350" indent="-514350">
              <a:buAutoNum type="arabicPeriod"/>
            </a:pPr>
            <a:r>
              <a:rPr lang="pl-PL" dirty="0">
                <a:latin typeface="Work Sans" pitchFamily="2" charset="77"/>
              </a:rPr>
              <a:t>Estymacja kosztów: </a:t>
            </a:r>
            <a:r>
              <a:rPr lang="pl-PL" dirty="0">
                <a:latin typeface="Work Sans" pitchFamily="2" charset="77"/>
                <a:hlinkClick r:id="rId6"/>
              </a:rPr>
              <a:t>tf-cost-estimation</a:t>
            </a:r>
            <a:r>
              <a:rPr lang="pl-PL" dirty="0">
                <a:latin typeface="Work Sans" pitchFamily="2" charset="77"/>
              </a:rPr>
              <a:t> &amp; </a:t>
            </a:r>
            <a:r>
              <a:rPr lang="pl-PL" dirty="0">
                <a:latin typeface="Work Sans" pitchFamily="2" charset="77"/>
                <a:hlinkClick r:id="rId7"/>
              </a:rPr>
              <a:t>infracost</a:t>
            </a:r>
            <a:endParaRPr lang="pl-PL" dirty="0">
              <a:latin typeface="Work Sans" pitchFamily="2" charset="77"/>
            </a:endParaRPr>
          </a:p>
          <a:p>
            <a:pPr marL="514350" indent="-514350">
              <a:buAutoNum type="arabicPeriod"/>
            </a:pPr>
            <a:r>
              <a:rPr lang="pl-PL" dirty="0">
                <a:latin typeface="Work Sans" pitchFamily="2" charset="77"/>
              </a:rPr>
              <a:t>Polityki: </a:t>
            </a:r>
            <a:r>
              <a:rPr lang="pl-PL" dirty="0" err="1">
                <a:latin typeface="Work Sans" pitchFamily="2" charset="77"/>
                <a:hlinkClick r:id="rId8"/>
              </a:rPr>
              <a:t>conftest</a:t>
            </a: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71546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A29F0-8F4B-4FB6-3B62-FBFEE2ED4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6. </a:t>
            </a:r>
            <a:r>
              <a:rPr lang="pl-PL" dirty="0">
                <a:latin typeface="Work Sans" pitchFamily="2" charset="77"/>
              </a:rPr>
              <a:t>Narzędzia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7504B-8683-3945-7D29-06D0D7B13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Warto zacząć od CI;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Później, szczególnie kiedy musimy zdemokratyzować dostęp, </a:t>
            </a:r>
            <a:r>
              <a:rPr lang="pl-PL" dirty="0" err="1">
                <a:latin typeface="Work Sans" pitchFamily="2" charset="77"/>
              </a:rPr>
              <a:t>Continuous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deployment</a:t>
            </a:r>
            <a:r>
              <a:rPr lang="pl-PL" dirty="0">
                <a:latin typeface="Work Sans" pitchFamily="2" charset="77"/>
              </a:rPr>
              <a:t> jest niezbędne;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Opcje: </a:t>
            </a:r>
            <a:r>
              <a:rPr lang="pl-PL" dirty="0">
                <a:latin typeface="Work Sans" pitchFamily="2" charset="77"/>
                <a:hlinkClick r:id="rId3"/>
              </a:rPr>
              <a:t>Atlantis</a:t>
            </a:r>
            <a:r>
              <a:rPr lang="pl-PL" dirty="0">
                <a:latin typeface="Work Sans" pitchFamily="2" charset="77"/>
              </a:rPr>
              <a:t> (open </a:t>
            </a:r>
            <a:r>
              <a:rPr lang="pl-PL" dirty="0" err="1">
                <a:latin typeface="Work Sans" pitchFamily="2" charset="77"/>
              </a:rPr>
              <a:t>source</a:t>
            </a:r>
            <a:r>
              <a:rPr lang="pl-PL" dirty="0">
                <a:latin typeface="Work Sans" pitchFamily="2" charset="77"/>
              </a:rPr>
              <a:t>), TF </a:t>
            </a:r>
            <a:r>
              <a:rPr lang="pl-PL" dirty="0" err="1">
                <a:latin typeface="Work Sans" pitchFamily="2" charset="77"/>
              </a:rPr>
              <a:t>Cloud</a:t>
            </a:r>
            <a:r>
              <a:rPr lang="pl-PL" dirty="0">
                <a:latin typeface="Work Sans" pitchFamily="2" charset="77"/>
              </a:rPr>
              <a:t>, </a:t>
            </a:r>
            <a:r>
              <a:rPr lang="pl-PL" dirty="0" err="1">
                <a:latin typeface="Work Sans" pitchFamily="2" charset="77"/>
              </a:rPr>
              <a:t>Spacelift.io</a:t>
            </a: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602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7.  </a:t>
            </a:r>
            <a:r>
              <a:rPr lang="en-US" dirty="0" err="1">
                <a:latin typeface="Work Sans" pitchFamily="2" charset="77"/>
              </a:rPr>
              <a:t>Demokratyzacja</a:t>
            </a:r>
            <a:endParaRPr lang="en-US" dirty="0">
              <a:latin typeface="Work Sa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128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 </a:t>
            </a:r>
            <a:r>
              <a:rPr lang="en-US" dirty="0" err="1"/>
              <a:t>Skalowanie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846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Co to jest Terraform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52A8D0F-A98B-ED5B-5EF4-40E68EDDD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3775" y="1928388"/>
            <a:ext cx="5904449" cy="3001224"/>
          </a:xfrm>
        </p:spPr>
      </p:pic>
    </p:spTree>
    <p:extLst>
      <p:ext uri="{BB962C8B-B14F-4D97-AF65-F5344CB8AC3E}">
        <p14:creationId xmlns:p14="http://schemas.microsoft.com/office/powerpoint/2010/main" val="2529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9.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338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84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AF5947-BF46-E211-9E3F-5B70172B6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3200" dirty="0"/>
              <a:t>Hiring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328EF-6042-5C8C-0BD9-04DBB69B5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4906300" cy="3207258"/>
          </a:xfrm>
        </p:spPr>
        <p:txBody>
          <a:bodyPr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Work Sans" pitchFamily="2" charset="77"/>
              </a:rPr>
              <a:t>Golang* developers passionate about </a:t>
            </a:r>
            <a:br>
              <a:rPr lang="en-US" dirty="0">
                <a:latin typeface="Work Sans" pitchFamily="2" charset="77"/>
              </a:rPr>
            </a:br>
            <a:r>
              <a:rPr lang="en-US" dirty="0">
                <a:latin typeface="Work Sans" pitchFamily="2" charset="77"/>
              </a:rPr>
              <a:t>system engineering, DevOps culture,</a:t>
            </a:r>
            <a:br>
              <a:rPr lang="en-US" dirty="0">
                <a:latin typeface="Work Sans" pitchFamily="2" charset="77"/>
              </a:rPr>
            </a:br>
            <a:r>
              <a:rPr lang="en-US" dirty="0">
                <a:latin typeface="Work Sans" pitchFamily="2" charset="77"/>
              </a:rPr>
              <a:t>or building tools.</a:t>
            </a:r>
          </a:p>
          <a:p>
            <a:pPr>
              <a:lnSpc>
                <a:spcPct val="100000"/>
              </a:lnSpc>
            </a:pPr>
            <a:endParaRPr lang="en-US" dirty="0">
              <a:latin typeface="Work Sans" pitchFamily="2" charset="7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Work Sans" pitchFamily="2" charset="77"/>
              </a:rPr>
              <a:t>  * at least 1 year of experience in Golang.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5C0C32C-E739-EB61-09D4-BB9A5774F1E2}"/>
              </a:ext>
            </a:extLst>
          </p:cNvPr>
          <p:cNvSpPr/>
          <p:nvPr/>
        </p:nvSpPr>
        <p:spPr>
          <a:xfrm>
            <a:off x="78059" y="501805"/>
            <a:ext cx="18288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CC74553-9FF5-9513-9074-47C83A42D87C}"/>
              </a:ext>
            </a:extLst>
          </p:cNvPr>
          <p:cNvSpPr txBox="1">
            <a:spLocks/>
          </p:cNvSpPr>
          <p:nvPr/>
        </p:nvSpPr>
        <p:spPr>
          <a:xfrm>
            <a:off x="424815" y="6060350"/>
            <a:ext cx="4175765" cy="8435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latin typeface="Work Sans" pitchFamily="2" charset="77"/>
              </a:rPr>
              <a:t>Learn more/apply: </a:t>
            </a:r>
            <a:r>
              <a:rPr lang="en-US" sz="2000" dirty="0">
                <a:hlinkClick r:id="rId2"/>
              </a:rPr>
              <a:t>https://grnh.se/9b76ed375us</a:t>
            </a:r>
            <a:endParaRPr lang="en-US" sz="2000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sz="2000" dirty="0">
              <a:latin typeface="Work Sans" pitchFamily="2" charset="77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E56020A-C4B9-DD9A-0EEB-BB4FC880DC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4815" y="229394"/>
            <a:ext cx="3304413" cy="1022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14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867235-0D77-E54B-B617-38A0C71C8E4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5364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B72FA1-7FAA-B848-9D18-E8301E4F1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dirty="0">
                <a:latin typeface="Work Sans" pitchFamily="2" charset="77"/>
              </a:rPr>
              <a:t>Questions?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35B1F-FDA0-0D44-AB19-C4A2E46D422B}"/>
              </a:ext>
            </a:extLst>
          </p:cNvPr>
          <p:cNvSpPr/>
          <p:nvPr/>
        </p:nvSpPr>
        <p:spPr>
          <a:xfrm>
            <a:off x="7986739" y="6456970"/>
            <a:ext cx="9385509" cy="4062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https://</a:t>
            </a:r>
            <a:r>
              <a:rPr lang="en-US" sz="1400" dirty="0" err="1"/>
              <a:t>www.flickr.com</a:t>
            </a:r>
            <a:r>
              <a:rPr lang="en-US" sz="1400" dirty="0"/>
              <a:t>/photos/</a:t>
            </a:r>
            <a:r>
              <a:rPr lang="en-US" sz="1400" dirty="0" err="1"/>
              <a:t>bruno_brujah</a:t>
            </a:r>
            <a:r>
              <a:rPr lang="en-US" sz="1400" dirty="0"/>
              <a:t>/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99FF63A-2604-F4F5-5544-689E2AE9B84C}"/>
              </a:ext>
            </a:extLst>
          </p:cNvPr>
          <p:cNvSpPr/>
          <p:nvPr/>
        </p:nvSpPr>
        <p:spPr>
          <a:xfrm>
            <a:off x="78059" y="501805"/>
            <a:ext cx="18288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54889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ED969-DA99-C04B-B7B4-6B0B94E4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l-PL" sz="5400" b="1" dirty="0"/>
              <a:t>Backup</a:t>
            </a:r>
            <a:endParaRPr lang="en-PL" sz="5400" b="1" dirty="0"/>
          </a:p>
        </p:txBody>
      </p:sp>
    </p:spTree>
    <p:extLst>
      <p:ext uri="{BB962C8B-B14F-4D97-AF65-F5344CB8AC3E}">
        <p14:creationId xmlns:p14="http://schemas.microsoft.com/office/powerpoint/2010/main" val="1463509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076E5676-E8EA-68FC-587C-CC6F17A320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5" r="14575"/>
          <a:stretch/>
        </p:blipFill>
        <p:spPr>
          <a:xfrm>
            <a:off x="6090613" y="267528"/>
            <a:ext cx="6770915" cy="6147916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7F075-9736-AA4C-BD4A-D6F718B20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Work Sans" pitchFamily="2" charset="77"/>
              </a:rPr>
              <a:t>Common language</a:t>
            </a:r>
          </a:p>
          <a:p>
            <a:endParaRPr lang="en-US" sz="3600" dirty="0">
              <a:latin typeface="Work Sans" pitchFamily="2" charset="77"/>
            </a:endParaRPr>
          </a:p>
          <a:p>
            <a:r>
              <a:rPr lang="en-US" sz="3600" dirty="0">
                <a:latin typeface="Work Sans" pitchFamily="2" charset="77"/>
              </a:rPr>
              <a:t>Artifacts</a:t>
            </a:r>
          </a:p>
          <a:p>
            <a:endParaRPr lang="en-US" sz="3600" dirty="0">
              <a:latin typeface="Work Sans" pitchFamily="2" charset="77"/>
            </a:endParaRPr>
          </a:p>
          <a:p>
            <a:r>
              <a:rPr lang="en-US" sz="3600" dirty="0">
                <a:latin typeface="Work Sans" pitchFamily="2" charset="77"/>
              </a:rPr>
              <a:t>Platform</a:t>
            </a:r>
          </a:p>
          <a:p>
            <a:pPr marL="0" indent="0">
              <a:buNone/>
            </a:pPr>
            <a:r>
              <a:rPr lang="en-US" sz="3600" dirty="0">
                <a:latin typeface="Work Sans" pitchFamily="2" charset="77"/>
              </a:rPr>
              <a:t> </a:t>
            </a:r>
          </a:p>
          <a:p>
            <a:endParaRPr lang="en-US" sz="3600" dirty="0">
              <a:latin typeface="Work Sans" pitchFamily="2" charset="77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098A376-6697-3204-577B-CD0EC0557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Work Sans" pitchFamily="2" charset="77"/>
              </a:rPr>
              <a:t>Terraform</a:t>
            </a:r>
          </a:p>
        </p:txBody>
      </p:sp>
    </p:spTree>
    <p:extLst>
      <p:ext uri="{BB962C8B-B14F-4D97-AF65-F5344CB8AC3E}">
        <p14:creationId xmlns:p14="http://schemas.microsoft.com/office/powerpoint/2010/main" val="26742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High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AAA9C-ED9E-3042-9DFF-0C2A9F6DF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PL" sz="3600" dirty="0">
                <a:latin typeface="Work Sans" pitchFamily="2" charset="77"/>
              </a:rPr>
              <a:t>Lead Time</a:t>
            </a:r>
          </a:p>
          <a:p>
            <a:r>
              <a:rPr lang="en-PL" sz="3600" dirty="0">
                <a:latin typeface="Work Sans" pitchFamily="2" charset="77"/>
              </a:rPr>
              <a:t>Deployment frequency</a:t>
            </a:r>
          </a:p>
          <a:p>
            <a:r>
              <a:rPr lang="en-PL" sz="3600" dirty="0">
                <a:latin typeface="Work Sans" pitchFamily="2" charset="77"/>
              </a:rPr>
              <a:t>Mean time to Recovery</a:t>
            </a:r>
          </a:p>
          <a:p>
            <a:r>
              <a:rPr lang="en-PL" sz="3600">
                <a:latin typeface="Work Sans" pitchFamily="2" charset="77"/>
              </a:rPr>
              <a:t>Change Fail Percent</a:t>
            </a:r>
            <a:endParaRPr lang="en-PL" sz="3600" dirty="0">
              <a:latin typeface="Work Sans" pitchFamily="2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8F4C1F-3039-0E45-B569-B0615576D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33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240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>
                <a:latin typeface="Work Sans" pitchFamily="2" charset="77"/>
              </a:rPr>
              <a:t>High performa</a:t>
            </a:r>
            <a:r>
              <a:rPr lang="pl-PL" dirty="0">
                <a:latin typeface="Work Sans" pitchFamily="2" charset="77"/>
              </a:rPr>
              <a:t>n</a:t>
            </a:r>
            <a:r>
              <a:rPr lang="en-PL">
                <a:latin typeface="Work Sans" pitchFamily="2" charset="77"/>
              </a:rPr>
              <a:t>ce</a:t>
            </a:r>
            <a:endParaRPr lang="en-PL" dirty="0">
              <a:latin typeface="Work Sa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AAA9C-ED9E-3042-9DFF-0C2A9F6DF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96459" cy="435133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Work Sans" pitchFamily="2" charset="77"/>
              </a:rPr>
              <a:t>Commercial success</a:t>
            </a:r>
          </a:p>
          <a:p>
            <a:r>
              <a:rPr lang="en-US" sz="3600" dirty="0">
                <a:latin typeface="Work Sans" pitchFamily="2" charset="77"/>
              </a:rPr>
              <a:t>…</a:t>
            </a:r>
          </a:p>
          <a:p>
            <a:r>
              <a:rPr lang="en-US" sz="3600" dirty="0">
                <a:latin typeface="Work Sans" pitchFamily="2" charset="77"/>
              </a:rPr>
              <a:t>Satisfaction of the employees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D8B8D5-F041-F22D-3811-B0CD243E2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33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0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Recommended read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E9FB49-199C-0E4D-8AD0-0EAFB878C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2748" y="3944"/>
            <a:ext cx="3384486" cy="2538364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BEE9B29-8794-264B-98F7-10E689638D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01813">
            <a:off x="173647" y="1479717"/>
            <a:ext cx="2832016" cy="407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F671CD1-D558-5F40-AD5C-E80903759014}"/>
              </a:ext>
            </a:extLst>
          </p:cNvPr>
          <p:cNvSpPr/>
          <p:nvPr/>
        </p:nvSpPr>
        <p:spPr>
          <a:xfrm>
            <a:off x="120594" y="5717066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08B9AF4-4B18-F144-8BA4-8B71D70F0006}"/>
              </a:ext>
            </a:extLst>
          </p:cNvPr>
          <p:cNvSpPr/>
          <p:nvPr/>
        </p:nvSpPr>
        <p:spPr>
          <a:xfrm>
            <a:off x="9083570" y="4321147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3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4200ED7-4103-9444-B0FE-BA3576134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09116">
            <a:off x="6783465" y="4036811"/>
            <a:ext cx="2095557" cy="310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8C4A9DC6-604F-A44F-A830-43C52F41D5AF}"/>
              </a:ext>
            </a:extLst>
          </p:cNvPr>
          <p:cNvSpPr/>
          <p:nvPr/>
        </p:nvSpPr>
        <p:spPr>
          <a:xfrm>
            <a:off x="6932887" y="2318223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F3E031-2012-CA47-8AC9-DC95BFB413B7}"/>
              </a:ext>
            </a:extLst>
          </p:cNvPr>
          <p:cNvSpPr txBox="1"/>
          <p:nvPr/>
        </p:nvSpPr>
        <p:spPr>
          <a:xfrm>
            <a:off x="1018951" y="5636089"/>
            <a:ext cx="56190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Concrete, do A, do B, </a:t>
            </a:r>
          </a:p>
          <a:p>
            <a:r>
              <a:rPr lang="en-US" sz="2400" dirty="0"/>
              <a:t>because C</a:t>
            </a:r>
            <a:br>
              <a:rPr lang="en-US" sz="2400" dirty="0"/>
            </a:br>
            <a:r>
              <a:rPr lang="en-US" sz="2400" dirty="0"/>
              <a:t>(DevOps here as culture, not an admin </a:t>
            </a:r>
            <a:r>
              <a:rPr lang="en-US" sz="2400" dirty="0">
                <a:sym typeface="Wingdings" pitchFamily="2" charset="2"/>
              </a:rPr>
              <a:t> </a:t>
            </a:r>
            <a:r>
              <a:rPr lang="en-US" sz="2400" dirty="0"/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BF936C-6962-E44F-9F1F-BD98841D862F}"/>
              </a:ext>
            </a:extLst>
          </p:cNvPr>
          <p:cNvSpPr txBox="1"/>
          <p:nvPr/>
        </p:nvSpPr>
        <p:spPr>
          <a:xfrm>
            <a:off x="7831244" y="2526851"/>
            <a:ext cx="32928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 first 4 chapters,</a:t>
            </a:r>
            <a:br>
              <a:rPr lang="en-US" sz="2400" dirty="0"/>
            </a:br>
            <a:r>
              <a:rPr lang="en-US" sz="2400" dirty="0"/>
              <a:t>the rest if you have time.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60462E-0692-8C4F-8D1C-36467413104A}"/>
              </a:ext>
            </a:extLst>
          </p:cNvPr>
          <p:cNvSpPr txBox="1"/>
          <p:nvPr/>
        </p:nvSpPr>
        <p:spPr>
          <a:xfrm>
            <a:off x="9253999" y="5198670"/>
            <a:ext cx="30176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 story,</a:t>
            </a:r>
            <a:br>
              <a:rPr lang="en-US" sz="2400" dirty="0"/>
            </a:br>
            <a:r>
              <a:rPr lang="en-US" sz="2400" dirty="0"/>
              <a:t>not as straight forward</a:t>
            </a:r>
            <a:br>
              <a:rPr lang="en-US" sz="2400" dirty="0"/>
            </a:br>
            <a:r>
              <a:rPr lang="en-US" sz="2400" dirty="0"/>
              <a:t>as (1)</a:t>
            </a:r>
          </a:p>
        </p:txBody>
      </p:sp>
    </p:spTree>
    <p:extLst>
      <p:ext uri="{BB962C8B-B14F-4D97-AF65-F5344CB8AC3E}">
        <p14:creationId xmlns:p14="http://schemas.microsoft.com/office/powerpoint/2010/main" val="236300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FC59F-D281-8E49-AA25-0E9CC4E42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Work Sans" pitchFamily="2" charset="77"/>
              </a:rPr>
              <a:t>The way of Kubernetes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545365-E00D-1D4C-9482-55AD0B2245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" r="21104" b="-2"/>
          <a:stretch/>
        </p:blipFill>
        <p:spPr>
          <a:xfrm>
            <a:off x="828772" y="1904281"/>
            <a:ext cx="5074070" cy="427268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6F71-8B67-104A-90A5-966AEE9E6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8316" y="1825625"/>
            <a:ext cx="5015484" cy="4351338"/>
          </a:xfrm>
        </p:spPr>
        <p:txBody>
          <a:bodyPr>
            <a:normAutofit/>
          </a:bodyPr>
          <a:lstStyle/>
          <a:p>
            <a:r>
              <a:rPr lang="pl-PL" sz="3600">
                <a:latin typeface="Work Sans" pitchFamily="2" charset="77"/>
              </a:rPr>
              <a:t>In iterations</a:t>
            </a:r>
          </a:p>
          <a:p>
            <a:r>
              <a:rPr lang="en-US" sz="3600">
                <a:latin typeface="Work Sans" pitchFamily="2" charset="77"/>
              </a:rPr>
              <a:t>Learn-as-you-go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37ACEA-3130-F649-A6AF-1C3264E2DBF4}"/>
              </a:ext>
            </a:extLst>
          </p:cNvPr>
          <p:cNvSpPr/>
          <p:nvPr/>
        </p:nvSpPr>
        <p:spPr>
          <a:xfrm>
            <a:off x="838200" y="6144334"/>
            <a:ext cx="263245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www.flickr.com</a:t>
            </a:r>
            <a:r>
              <a:rPr lang="en-US" sz="1000" dirty="0"/>
              <a:t>/photos/</a:t>
            </a:r>
            <a:r>
              <a:rPr lang="en-US" sz="1000" dirty="0" err="1"/>
              <a:t>bruno_brujah</a:t>
            </a:r>
            <a:r>
              <a:rPr lang="en-US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59441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Co to jest Terraform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44E026-6ECD-B4E1-FFD1-B4238826C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terraform plan </a:t>
            </a:r>
            <a:r>
              <a:rPr lang="pl-PL" dirty="0">
                <a:latin typeface="Work Sans" pitchFamily="2" charset="77"/>
                <a:cs typeface="Courier New" panose="02070309020205020404" pitchFamily="49" charset="0"/>
              </a:rPr>
              <a:t>– co się zmieni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terraform apply </a:t>
            </a:r>
            <a:r>
              <a:rPr lang="pl-PL" dirty="0">
                <a:latin typeface="Work Sans" pitchFamily="2" charset="77"/>
                <a:cs typeface="Courier New" panose="02070309020205020404" pitchFamily="49" charset="0"/>
              </a:rPr>
              <a:t>– wykonanie planu</a:t>
            </a:r>
            <a:endParaRPr lang="pl-P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27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596E-9FE6-9449-AF4A-A749C3AD8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Rabbit holes everywhere…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3DFAE-356A-0D44-8AE8-C2CC1AC3C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/>
              <a:t>Approach:</a:t>
            </a:r>
          </a:p>
          <a:p>
            <a:r>
              <a:rPr lang="en-US" sz="3600"/>
              <a:t>The iteration, decision, deliver</a:t>
            </a:r>
          </a:p>
          <a:p>
            <a:r>
              <a:rPr lang="en-US" sz="3600"/>
              <a:t>As soon as possible </a:t>
            </a:r>
            <a:br>
              <a:rPr lang="en-US" sz="3600"/>
            </a:br>
            <a:r>
              <a:rPr lang="en-US" sz="3600"/>
              <a:t>to get into the cycle Patch Patch Patch</a:t>
            </a:r>
          </a:p>
          <a:p>
            <a:endParaRPr lang="en-US" sz="3600"/>
          </a:p>
          <a:p>
            <a:pPr marL="0" indent="0">
              <a:buNone/>
            </a:pPr>
            <a:r>
              <a:rPr lang="en-US" sz="3600"/>
              <a:t>Alternative take:</a:t>
            </a:r>
          </a:p>
          <a:p>
            <a:r>
              <a:rPr lang="en-US" sz="3600"/>
              <a:t>Lean v1/v2*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E79DBA-18C2-7144-8586-3CF41241F222}"/>
              </a:ext>
            </a:extLst>
          </p:cNvPr>
          <p:cNvSpPr/>
          <p:nvPr/>
        </p:nvSpPr>
        <p:spPr>
          <a:xfrm>
            <a:off x="838200" y="6176963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* https://katemats.com/blog/lean-software-development-build-v1s-and-v2s</a:t>
            </a:r>
          </a:p>
        </p:txBody>
      </p:sp>
    </p:spTree>
    <p:extLst>
      <p:ext uri="{BB962C8B-B14F-4D97-AF65-F5344CB8AC3E}">
        <p14:creationId xmlns:p14="http://schemas.microsoft.com/office/powerpoint/2010/main" val="3389416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66603-1C20-A640-8944-F5E516FAF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D975A9-B3F8-2B4C-B815-E62FEAE0C07C}"/>
              </a:ext>
            </a:extLst>
          </p:cNvPr>
          <p:cNvSpPr/>
          <p:nvPr/>
        </p:nvSpPr>
        <p:spPr>
          <a:xfrm>
            <a:off x="1877122" y="6308209"/>
            <a:ext cx="84377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https://upload.wikimedia.org/wikipedia/commons/3/3a/OODA.Boyd.svg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EAF789-1CBA-894D-8FC8-80CC9E665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484" y="2027386"/>
            <a:ext cx="9652725" cy="394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75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Co to jest Terraform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52A8D0F-A98B-ED5B-5EF4-40E68EDDD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779" y="2070838"/>
            <a:ext cx="5904449" cy="3001224"/>
          </a:xfr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557E231-FC44-B77D-E868-A6E6647ED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228" y="1696133"/>
            <a:ext cx="5379284" cy="173286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E801E94-5F08-D3C5-B881-D012A652F3C5}"/>
              </a:ext>
            </a:extLst>
          </p:cNvPr>
          <p:cNvSpPr/>
          <p:nvPr/>
        </p:nvSpPr>
        <p:spPr>
          <a:xfrm>
            <a:off x="6988628" y="4199354"/>
            <a:ext cx="2620328" cy="74009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Work Sans" pitchFamily="2" charset="77"/>
              </a:rPr>
              <a:t>terraform state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65DB907D-9C5C-8A5A-2BD4-53E380712EDE}"/>
              </a:ext>
            </a:extLst>
          </p:cNvPr>
          <p:cNvSpPr/>
          <p:nvPr/>
        </p:nvSpPr>
        <p:spPr>
          <a:xfrm rot="19933339">
            <a:off x="5314119" y="2407315"/>
            <a:ext cx="705395" cy="50266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FDD0C48B-4DF6-5BF0-8794-40AA1287EE82}"/>
              </a:ext>
            </a:extLst>
          </p:cNvPr>
          <p:cNvSpPr/>
          <p:nvPr/>
        </p:nvSpPr>
        <p:spPr>
          <a:xfrm>
            <a:off x="5390605" y="4199354"/>
            <a:ext cx="705395" cy="50266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91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Work Sans" pitchFamily="2" charset="77"/>
              </a:rPr>
              <a:t>Dlaczego</a:t>
            </a:r>
            <a:r>
              <a:rPr lang="en-US" dirty="0">
                <a:latin typeface="Work Sans" pitchFamily="2" charset="77"/>
              </a:rPr>
              <a:t> Terraform?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44E026-6ECD-B4E1-FFD1-B4238826C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terraform plan </a:t>
            </a:r>
            <a:r>
              <a:rPr lang="pl-PL" dirty="0">
                <a:latin typeface="Work Sans" pitchFamily="2" charset="77"/>
                <a:cs typeface="Courier New" panose="02070309020205020404" pitchFamily="49" charset="0"/>
              </a:rPr>
              <a:t>– co się zmieni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terraform apply </a:t>
            </a:r>
            <a:r>
              <a:rPr lang="pl-PL" dirty="0">
                <a:latin typeface="Work Sans" pitchFamily="2" charset="77"/>
                <a:cs typeface="Courier New" panose="02070309020205020404" pitchFamily="49" charset="0"/>
              </a:rPr>
              <a:t>– wykonanie planu</a:t>
            </a:r>
            <a:endParaRPr lang="pl-P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9830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2BBC5-F7E6-5D33-B4E0-A13313BB8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1. Remote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BBC85-2A1C-2E53-B98F-0CC1DAE71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  <a:hlinkClick r:id="rId3"/>
              </a:rPr>
              <a:t>AWS s3 + DynamoDB</a:t>
            </a:r>
            <a:endParaRPr lang="en-US" dirty="0">
              <a:latin typeface="Work Sans" pitchFamily="2" charset="77"/>
            </a:endParaRPr>
          </a:p>
          <a:p>
            <a:r>
              <a:rPr lang="en-US" dirty="0">
                <a:latin typeface="Work Sans" pitchFamily="2" charset="77"/>
              </a:rPr>
              <a:t>Google Cloud Storage</a:t>
            </a:r>
          </a:p>
          <a:p>
            <a:r>
              <a:rPr lang="en-US" dirty="0">
                <a:latin typeface="Work Sans" pitchFamily="2" charset="77"/>
                <a:hlinkClick r:id="rId4"/>
              </a:rPr>
              <a:t>Azure storage</a:t>
            </a:r>
            <a:r>
              <a:rPr lang="en-US" dirty="0">
                <a:latin typeface="Work Sans" pitchFamily="2" charset="77"/>
              </a:rPr>
              <a:t> </a:t>
            </a:r>
          </a:p>
          <a:p>
            <a:endParaRPr lang="en-US" dirty="0">
              <a:latin typeface="Work Sans" pitchFamily="2" charset="77"/>
            </a:endParaRPr>
          </a:p>
          <a:p>
            <a:endParaRPr lang="en-US" dirty="0">
              <a:latin typeface="Work Sans" pitchFamily="2" charset="77"/>
            </a:endParaRPr>
          </a:p>
          <a:p>
            <a:pPr marL="0" indent="0">
              <a:buNone/>
            </a:pPr>
            <a:endParaRPr lang="en-US" dirty="0">
              <a:latin typeface="Work Sans" pitchFamily="2" charset="77"/>
            </a:endParaRPr>
          </a:p>
          <a:p>
            <a:pPr marL="0" indent="0">
              <a:buNone/>
            </a:pPr>
            <a:endParaRPr lang="en-US" dirty="0">
              <a:latin typeface="Work Sans" pitchFamily="2" charset="77"/>
            </a:endParaRPr>
          </a:p>
          <a:p>
            <a:pPr marL="0" indent="0">
              <a:buNone/>
            </a:pPr>
            <a:r>
              <a:rPr lang="en-US" dirty="0" err="1">
                <a:latin typeface="Work Sans" pitchFamily="2" charset="77"/>
              </a:rPr>
              <a:t>Wystarczy</a:t>
            </a:r>
            <a:r>
              <a:rPr lang="en-US" dirty="0">
                <a:latin typeface="Work Sans" pitchFamily="2" charset="77"/>
              </a:rPr>
              <a:t> po </a:t>
            </a:r>
            <a:r>
              <a:rPr lang="en-US" dirty="0" err="1">
                <a:latin typeface="Work Sans" pitchFamily="2" charset="77"/>
              </a:rPr>
              <a:t>prostu</a:t>
            </a:r>
            <a:r>
              <a:rPr lang="en-US" dirty="0">
                <a:latin typeface="Work Sans" pitchFamily="2" charset="77"/>
              </a:rPr>
              <a:t> </a:t>
            </a:r>
            <a:r>
              <a:rPr lang="en-US" dirty="0" err="1">
                <a:latin typeface="Work Sans" pitchFamily="2" charset="77"/>
              </a:rPr>
              <a:t>copy&amp;paste</a:t>
            </a:r>
            <a:r>
              <a:rPr lang="en-US" dirty="0">
                <a:latin typeface="Work Sans" pitchFamily="2" charset="77"/>
              </a:rPr>
              <a:t> z </a:t>
            </a:r>
            <a:r>
              <a:rPr lang="en-US" dirty="0" err="1">
                <a:latin typeface="Work Sans" pitchFamily="2" charset="77"/>
              </a:rPr>
              <a:t>dokumentacji</a:t>
            </a:r>
            <a:r>
              <a:rPr lang="en-US" dirty="0">
                <a:latin typeface="Work Sans" pitchFamily="2" charset="77"/>
              </a:rPr>
              <a:t>.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0DDFFA60-E55C-90E0-BD0C-1CE1F9679A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8042" y="2197100"/>
            <a:ext cx="5397500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522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FB7F3-78B0-EA13-2348-F71699621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1. Remote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A1F3D-3D22-7A3F-1395-390C2FA6C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>
                <a:latin typeface="Work Sans" pitchFamily="2" charset="77"/>
              </a:rPr>
              <a:t>Nie zapomnij o:</a:t>
            </a:r>
          </a:p>
          <a:p>
            <a:r>
              <a:rPr lang="pl-PL" dirty="0">
                <a:latin typeface="Work Sans" pitchFamily="2" charset="77"/>
              </a:rPr>
              <a:t>.</a:t>
            </a:r>
            <a:r>
              <a:rPr lang="pl-PL" dirty="0" err="1">
                <a:latin typeface="Work Sans" pitchFamily="2" charset="77"/>
              </a:rPr>
              <a:t>gitignore</a:t>
            </a:r>
            <a:endParaRPr lang="pl-PL" dirty="0">
              <a:latin typeface="Work Sans" pitchFamily="2" charset="77"/>
            </a:endParaRPr>
          </a:p>
          <a:p>
            <a:r>
              <a:rPr lang="pl-PL" dirty="0">
                <a:latin typeface="Work Sans" pitchFamily="2" charset="77"/>
              </a:rPr>
              <a:t>.</a:t>
            </a:r>
            <a:r>
              <a:rPr lang="pl-PL" dirty="0" err="1">
                <a:latin typeface="Work Sans" pitchFamily="2" charset="77"/>
              </a:rPr>
              <a:t>dockerignore</a:t>
            </a: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3339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7D60-1826-F014-491E-1C9328095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2. Struktura projektu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77896-3AC5-F51A-9DEE-49EA3FBBE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tf.git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|- production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  |- service-a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  |- service-b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  \- service-c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|- staging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 |- service-a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 \-...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\- dev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698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7D60-1826-F014-491E-1C9328095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2. Struktura projektu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77896-3AC5-F51A-9DEE-49EA3FBBE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tf.git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|- modules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 \- service-a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|- production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  \- service-a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|- staging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\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... 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567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2734</TotalTime>
  <Words>624</Words>
  <Application>Microsoft Macintosh PowerPoint</Application>
  <PresentationFormat>Widescreen</PresentationFormat>
  <Paragraphs>131</Paragraphs>
  <Slides>31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Courier New</vt:lpstr>
      <vt:lpstr>Work Sans</vt:lpstr>
      <vt:lpstr>Office Theme</vt:lpstr>
      <vt:lpstr>Najlepsze praktyki dla Infrastructure-as-a-Code na przykładzie Terraforma</vt:lpstr>
      <vt:lpstr>Co to jest Terraform</vt:lpstr>
      <vt:lpstr>Co to jest Terraform</vt:lpstr>
      <vt:lpstr>Co to jest Terraform</vt:lpstr>
      <vt:lpstr>Dlaczego Terraform?</vt:lpstr>
      <vt:lpstr>1. Remote state</vt:lpstr>
      <vt:lpstr>1. Remote state</vt:lpstr>
      <vt:lpstr>2. Struktura projektu </vt:lpstr>
      <vt:lpstr>2. Struktura projektu </vt:lpstr>
      <vt:lpstr>2. Struktura projektu </vt:lpstr>
      <vt:lpstr>3. Wielkość stanu</vt:lpstr>
      <vt:lpstr>3. Wielkość stanu</vt:lpstr>
      <vt:lpstr>4. Naming conventions</vt:lpstr>
      <vt:lpstr>5. Pinning wersji dla wszystkiego</vt:lpstr>
      <vt:lpstr>6. Narzędzia</vt:lpstr>
      <vt:lpstr>6. Narzędzia</vt:lpstr>
      <vt:lpstr>6. Narzędzia</vt:lpstr>
      <vt:lpstr>7.  Demokratyzacja</vt:lpstr>
      <vt:lpstr>8. Skalowanie </vt:lpstr>
      <vt:lpstr>9.  </vt:lpstr>
      <vt:lpstr>10.  </vt:lpstr>
      <vt:lpstr>Hiring</vt:lpstr>
      <vt:lpstr>Questions?</vt:lpstr>
      <vt:lpstr>Backup</vt:lpstr>
      <vt:lpstr>Terraform</vt:lpstr>
      <vt:lpstr>High performance</vt:lpstr>
      <vt:lpstr>High performance</vt:lpstr>
      <vt:lpstr>Recommended read</vt:lpstr>
      <vt:lpstr>The way of Kubernetes</vt:lpstr>
      <vt:lpstr>Rabbit holes everywhere…</vt:lpstr>
      <vt:lpstr>OODA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Wojciech Barczynski</dc:creator>
  <cp:lastModifiedBy>Wojciech Barczynski</cp:lastModifiedBy>
  <cp:revision>800</cp:revision>
  <dcterms:created xsi:type="dcterms:W3CDTF">2021-05-16T20:00:34Z</dcterms:created>
  <dcterms:modified xsi:type="dcterms:W3CDTF">2022-12-12T06:36:55Z</dcterms:modified>
</cp:coreProperties>
</file>

<file path=docProps/thumbnail.jpeg>
</file>